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5/28/2024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32079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9939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41602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5/28/2024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71796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04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0906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5/28/2024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815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32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5/28/2024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28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4007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29003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5/28/2024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182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1" r:id="rId6"/>
    <p:sldLayoutId id="2147483697" r:id="rId7"/>
    <p:sldLayoutId id="2147483698" r:id="rId8"/>
    <p:sldLayoutId id="2147483699" r:id="rId9"/>
    <p:sldLayoutId id="2147483700" r:id="rId10"/>
    <p:sldLayoutId id="214748370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A24B871-7EAF-27C5-4CC9-DDAB43F39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4887206" cy="1978346"/>
          </a:xfrm>
        </p:spPr>
        <p:txBody>
          <a:bodyPr>
            <a:normAutofit/>
          </a:bodyPr>
          <a:lstStyle/>
          <a:p>
            <a:r>
              <a:rPr lang="pt-PT" dirty="0"/>
              <a:t>Relatório trabalho ITW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6867E93-2DF1-F9C5-2AD5-D6C854DEB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4887206" cy="2729524"/>
          </a:xfrm>
        </p:spPr>
        <p:txBody>
          <a:bodyPr>
            <a:normAutofit/>
          </a:bodyPr>
          <a:lstStyle/>
          <a:p>
            <a:r>
              <a:rPr lang="pt-PT" dirty="0"/>
              <a:t>Trabalho realizado por:</a:t>
            </a:r>
          </a:p>
          <a:p>
            <a:r>
              <a:rPr lang="pt-PT" dirty="0"/>
              <a:t>Pedro Ferreira Simões</a:t>
            </a:r>
          </a:p>
          <a:p>
            <a:r>
              <a:rPr lang="pt-PT" dirty="0"/>
              <a:t>Nº20221848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3D505D40-32E9-4C48-81F8-AD80433BE6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-7670"/>
            <a:ext cx="3129498" cy="888208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507BF36-B92B-4CAC-BCA7-8364B51E1F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1701611" y="285553"/>
            <a:ext cx="886141" cy="802496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276237E-3A6D-452F-879C-FB8C77A18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38BC9243-F4BF-48A7-89AE-DFA5B37DE6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DE414EC-F3DF-412E-9B22-5328DAA99C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74" name="Graphic 12">
              <a:extLst>
                <a:ext uri="{FF2B5EF4-FFF2-40B4-BE49-F238E27FC236}">
                  <a16:creationId xmlns:a16="http://schemas.microsoft.com/office/drawing/2014/main" id="{039C06B1-FDEA-47B1-8222-7D622CD72F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Graphic 15">
              <a:extLst>
                <a:ext uri="{FF2B5EF4-FFF2-40B4-BE49-F238E27FC236}">
                  <a16:creationId xmlns:a16="http://schemas.microsoft.com/office/drawing/2014/main" id="{B834C8C1-9BD1-4635-8E5B-65815F901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Graphic 15">
              <a:extLst>
                <a:ext uri="{FF2B5EF4-FFF2-40B4-BE49-F238E27FC236}">
                  <a16:creationId xmlns:a16="http://schemas.microsoft.com/office/drawing/2014/main" id="{2963D456-B3F4-4EDC-827E-645741F64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3A58845-EFFB-4806-BC6D-47418C15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9" name="Graphic 78">
            <a:extLst>
              <a:ext uri="{FF2B5EF4-FFF2-40B4-BE49-F238E27FC236}">
                <a16:creationId xmlns:a16="http://schemas.microsoft.com/office/drawing/2014/main" id="{DBBA0A0D-8F6A-400A-9E49-8C008E2C7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225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0" name="Graphic 78">
              <a:extLst>
                <a:ext uri="{FF2B5EF4-FFF2-40B4-BE49-F238E27FC236}">
                  <a16:creationId xmlns:a16="http://schemas.microsoft.com/office/drawing/2014/main" id="{A5DD701E-4BC9-48E3-AF4F-013B52D63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1" name="Graphic 78">
              <a:extLst>
                <a:ext uri="{FF2B5EF4-FFF2-40B4-BE49-F238E27FC236}">
                  <a16:creationId xmlns:a16="http://schemas.microsoft.com/office/drawing/2014/main" id="{FB658B62-664D-4B3B-BBDA-235666290B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82" name="Graphic 78">
                <a:extLst>
                  <a:ext uri="{FF2B5EF4-FFF2-40B4-BE49-F238E27FC236}">
                    <a16:creationId xmlns:a16="http://schemas.microsoft.com/office/drawing/2014/main" id="{B11F9D25-67B1-4BDB-A290-97B93A19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Graphic 78">
                <a:extLst>
                  <a:ext uri="{FF2B5EF4-FFF2-40B4-BE49-F238E27FC236}">
                    <a16:creationId xmlns:a16="http://schemas.microsoft.com/office/drawing/2014/main" id="{B9D5C40A-1B1B-4C25-9707-E8F1CF6EEC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Graphic 78">
                <a:extLst>
                  <a:ext uri="{FF2B5EF4-FFF2-40B4-BE49-F238E27FC236}">
                    <a16:creationId xmlns:a16="http://schemas.microsoft.com/office/drawing/2014/main" id="{2DD0C1D6-FF64-45AB-8775-83AB3C470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Graphic 78">
                <a:extLst>
                  <a:ext uri="{FF2B5EF4-FFF2-40B4-BE49-F238E27FC236}">
                    <a16:creationId xmlns:a16="http://schemas.microsoft.com/office/drawing/2014/main" id="{15AFBB84-8485-4329-89FC-04663D985B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6" name="Imagem 5" descr="Uma imagem com Gráficos, preto, Tipo de letra, design&#10;&#10;Descrição gerada automaticamente">
            <a:extLst>
              <a:ext uri="{FF2B5EF4-FFF2-40B4-BE49-F238E27FC236}">
                <a16:creationId xmlns:a16="http://schemas.microsoft.com/office/drawing/2014/main" id="{6057BE4A-81DB-6D50-9E3C-038795F1A4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782" y="589788"/>
            <a:ext cx="5678424" cy="567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861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47EE15-02AC-CCD6-123E-EEDFEAF15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do Website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07364DE-254C-2481-2ACB-2E6939BA4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48" y="3116826"/>
            <a:ext cx="6453893" cy="279255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0F26291-8052-44DD-AF09-21481B0D6E3A}"/>
              </a:ext>
            </a:extLst>
          </p:cNvPr>
          <p:cNvSpPr txBox="1"/>
          <p:nvPr/>
        </p:nvSpPr>
        <p:spPr>
          <a:xfrm>
            <a:off x="6705601" y="3429000"/>
            <a:ext cx="53192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Aqui damos a conhecer ao cliente as nossas condições e de que forma o acompanhamos na sua viagem. Desde recomendar alojamento, restaurantes e o aluguer. Garantimos uma segurança na viagem, de modo a que se sintam sempre seguros. Organizamos também aventuras e passeios para proporcionar uma boa experiência de viagem.</a:t>
            </a:r>
          </a:p>
        </p:txBody>
      </p:sp>
    </p:spTree>
    <p:extLst>
      <p:ext uri="{BB962C8B-B14F-4D97-AF65-F5344CB8AC3E}">
        <p14:creationId xmlns:p14="http://schemas.microsoft.com/office/powerpoint/2010/main" val="2263343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1AC86A-504E-61AE-FA38-7C87A1315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do Website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AD21AD8-2434-8112-FAFA-A8816608A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7" y="3062000"/>
            <a:ext cx="5773947" cy="285610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D028712-5B54-5D79-3234-3DF7B43E9403}"/>
              </a:ext>
            </a:extLst>
          </p:cNvPr>
          <p:cNvSpPr txBox="1"/>
          <p:nvPr/>
        </p:nvSpPr>
        <p:spPr>
          <a:xfrm>
            <a:off x="6096000" y="3335891"/>
            <a:ext cx="53979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Mostramos também algumas fotografias enviadas por clientes que já viajaram connosco de modo a que os novos usuários ganhem interesse em prosseguir com os seus objetivos de viagem.</a:t>
            </a:r>
          </a:p>
          <a:p>
            <a:endParaRPr lang="pt-PT" dirty="0"/>
          </a:p>
          <a:p>
            <a:r>
              <a:rPr lang="pt-PT" i="1" dirty="0"/>
              <a:t>PS: Está um vídeo colocado na galeria para corresponder com o que é pedido no enunciado, colocação de um vídeo.</a:t>
            </a:r>
          </a:p>
        </p:txBody>
      </p:sp>
    </p:spTree>
    <p:extLst>
      <p:ext uri="{BB962C8B-B14F-4D97-AF65-F5344CB8AC3E}">
        <p14:creationId xmlns:p14="http://schemas.microsoft.com/office/powerpoint/2010/main" val="210738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048043-9C20-2CF2-67DA-134BAA13D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do Website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B75BF4E-23A2-B660-6BBB-5FBDA78A3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48" y="2925738"/>
            <a:ext cx="6096000" cy="3145194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1B7E4424-2C6A-9F06-DF47-6312B5FDB19E}"/>
              </a:ext>
            </a:extLst>
          </p:cNvPr>
          <p:cNvSpPr txBox="1"/>
          <p:nvPr/>
        </p:nvSpPr>
        <p:spPr>
          <a:xfrm>
            <a:off x="6538452" y="3205673"/>
            <a:ext cx="523076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Na página do Sobre Nós, e última, fazemos uma breve apresentação de quem somos e de onde viemos. Sendo possível aceder aos nossos contactos a partir da apresentação. Pressionando em cima do nosso email, torna possível contactar-nos. Também temos no rodapé os direitos de autor e as nossas redes sociais que visam a ser úteis para nos conhecerem e/ou contactarem.</a:t>
            </a:r>
          </a:p>
        </p:txBody>
      </p:sp>
    </p:spTree>
    <p:extLst>
      <p:ext uri="{BB962C8B-B14F-4D97-AF65-F5344CB8AC3E}">
        <p14:creationId xmlns:p14="http://schemas.microsoft.com/office/powerpoint/2010/main" val="108075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E25B63-064C-F1E5-E8D1-74EF505F7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Orçamento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39E6161-5D07-BF0D-57F4-8918415AC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521885"/>
            <a:ext cx="10077557" cy="2345083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PT" b="1" dirty="0"/>
              <a:t>Design/Layout: </a:t>
            </a:r>
            <a:r>
              <a:rPr lang="pt-PT" dirty="0"/>
              <a:t>400€</a:t>
            </a:r>
          </a:p>
          <a:p>
            <a:pPr marL="457200" indent="-457200">
              <a:buFont typeface="+mj-lt"/>
              <a:buAutoNum type="arabicPeriod"/>
            </a:pPr>
            <a:r>
              <a:rPr lang="pt-PT" b="1" dirty="0"/>
              <a:t>Reservas Online: </a:t>
            </a:r>
            <a:r>
              <a:rPr lang="pt-PT" dirty="0"/>
              <a:t>300€</a:t>
            </a:r>
          </a:p>
          <a:p>
            <a:pPr marL="457200" indent="-457200">
              <a:buFont typeface="+mj-lt"/>
              <a:buAutoNum type="arabicPeriod"/>
            </a:pPr>
            <a:r>
              <a:rPr lang="pt-PT" b="1" dirty="0"/>
              <a:t>Desenvolvimento em HTML, CSS e </a:t>
            </a:r>
            <a:r>
              <a:rPr lang="pt-PT" b="1" dirty="0" err="1"/>
              <a:t>Bootstrap</a:t>
            </a:r>
            <a:r>
              <a:rPr lang="pt-PT" b="1" dirty="0"/>
              <a:t>: </a:t>
            </a:r>
            <a:r>
              <a:rPr lang="pt-PT" dirty="0"/>
              <a:t>800€</a:t>
            </a:r>
          </a:p>
          <a:p>
            <a:pPr marL="457200" indent="-457200">
              <a:buFont typeface="+mj-lt"/>
              <a:buAutoNum type="arabicPeriod"/>
            </a:pPr>
            <a:r>
              <a:rPr lang="pt-PT" b="1" dirty="0"/>
              <a:t>Manutenção Contínua: </a:t>
            </a:r>
            <a:r>
              <a:rPr lang="pt-PT" dirty="0"/>
              <a:t>150€</a:t>
            </a:r>
          </a:p>
          <a:p>
            <a:pPr marL="457200" indent="-457200">
              <a:buFont typeface="+mj-lt"/>
              <a:buAutoNum type="arabicPeriod"/>
            </a:pPr>
            <a:r>
              <a:rPr lang="pt-PT" b="1" dirty="0"/>
              <a:t>Mão de obra: </a:t>
            </a:r>
            <a:r>
              <a:rPr lang="pt-PT" dirty="0"/>
              <a:t>480€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6823CFF-B05C-6164-7926-CDF7B618247F}"/>
              </a:ext>
            </a:extLst>
          </p:cNvPr>
          <p:cNvSpPr txBox="1"/>
          <p:nvPr/>
        </p:nvSpPr>
        <p:spPr>
          <a:xfrm>
            <a:off x="525717" y="4970207"/>
            <a:ext cx="1007755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i="1" dirty="0"/>
              <a:t>Design/Layout: </a:t>
            </a:r>
            <a:r>
              <a:rPr lang="pt-PT" sz="1600" dirty="0"/>
              <a:t>Criação de identidade visual específica e ajustes de layout.</a:t>
            </a:r>
          </a:p>
          <a:p>
            <a:r>
              <a:rPr lang="pt-PT" sz="1600" i="1" dirty="0"/>
              <a:t>Reservas Online: </a:t>
            </a:r>
            <a:r>
              <a:rPr lang="pt-PT" sz="1600" dirty="0"/>
              <a:t>A implementação de um sistema de reservas online.</a:t>
            </a:r>
          </a:p>
          <a:p>
            <a:r>
              <a:rPr lang="pt-PT" sz="1600" i="1" dirty="0"/>
              <a:t>Desenvolvimento em HTML, CSS e </a:t>
            </a:r>
            <a:r>
              <a:rPr lang="pt-PT" sz="1600" i="1" dirty="0" err="1"/>
              <a:t>Bootstrap</a:t>
            </a:r>
            <a:r>
              <a:rPr lang="pt-PT" sz="1600" i="1" dirty="0"/>
              <a:t>: </a:t>
            </a:r>
            <a:r>
              <a:rPr lang="pt-PT" sz="1600" dirty="0"/>
              <a:t>Desenvolvimento do website utilizando essas</a:t>
            </a:r>
          </a:p>
          <a:p>
            <a:r>
              <a:rPr lang="pt-PT" sz="1600" dirty="0"/>
              <a:t>tecnologias.</a:t>
            </a:r>
          </a:p>
          <a:p>
            <a:r>
              <a:rPr lang="pt-PT" sz="1600" i="1" dirty="0"/>
              <a:t>Manutenção Contínua: </a:t>
            </a:r>
            <a:r>
              <a:rPr lang="pt-PT" sz="1600" dirty="0"/>
              <a:t>O custo mensal ou anual para a manutenção contínua do site é de 150€</a:t>
            </a:r>
          </a:p>
          <a:p>
            <a:r>
              <a:rPr lang="pt-PT" sz="1600" i="1" dirty="0"/>
              <a:t>Mão de Obra: </a:t>
            </a:r>
            <a:r>
              <a:rPr lang="pt-PT" sz="1600" dirty="0"/>
              <a:t>Custo do tempo despendido no desenvolvimento do website.</a:t>
            </a:r>
          </a:p>
        </p:txBody>
      </p:sp>
    </p:spTree>
    <p:extLst>
      <p:ext uri="{BB962C8B-B14F-4D97-AF65-F5344CB8AC3E}">
        <p14:creationId xmlns:p14="http://schemas.microsoft.com/office/powerpoint/2010/main" val="1127021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720D9C-07F6-825B-E200-C7E0E74A8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B66A8EE-6D4A-3BD2-36C4-B6B2C7C9E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O website </a:t>
            </a:r>
            <a:r>
              <a:rPr lang="pt-PT" dirty="0" err="1"/>
              <a:t>Pedro's</a:t>
            </a:r>
            <a:r>
              <a:rPr lang="pt-PT" dirty="0"/>
              <a:t> </a:t>
            </a:r>
            <a:r>
              <a:rPr lang="pt-PT" dirty="0" err="1"/>
              <a:t>Travel</a:t>
            </a:r>
            <a:r>
              <a:rPr lang="pt-PT" dirty="0"/>
              <a:t> </a:t>
            </a:r>
            <a:r>
              <a:rPr lang="pt-PT" dirty="0" err="1"/>
              <a:t>Agency</a:t>
            </a:r>
            <a:r>
              <a:rPr lang="pt-PT" dirty="0"/>
              <a:t> configura se como uma ferramenta estratégica para o crescimento da agência no mercado de viagens. Através da combinação de funcionalidade, usabilidade, design e marketing digital. O site tem o potencial de aumentar a visibilidade da agência online, atrair novos clientes e fidelizar os já existentes, fortalecer a imagem da marca </a:t>
            </a:r>
            <a:r>
              <a:rPr lang="pt-PT" dirty="0" err="1"/>
              <a:t>Pedro's</a:t>
            </a:r>
            <a:r>
              <a:rPr lang="pt-PT" dirty="0"/>
              <a:t> </a:t>
            </a:r>
            <a:r>
              <a:rPr lang="pt-PT" dirty="0" err="1"/>
              <a:t>Travel</a:t>
            </a:r>
            <a:r>
              <a:rPr lang="pt-PT" dirty="0"/>
              <a:t> </a:t>
            </a:r>
            <a:r>
              <a:rPr lang="pt-PT" dirty="0" err="1"/>
              <a:t>Agency</a:t>
            </a:r>
            <a:r>
              <a:rPr lang="pt-PT" dirty="0"/>
              <a:t> como uma agência confiável e de qualidade e ampliar as oportunidades de negócio e impulsionar o crescimento da agência. Com um compromisso contínuo com a atualização do conteúdo, a otimização do site e a interação com os clientes, a </a:t>
            </a:r>
            <a:r>
              <a:rPr lang="pt-PT" dirty="0" err="1"/>
              <a:t>Pedro's</a:t>
            </a:r>
            <a:r>
              <a:rPr lang="pt-PT" dirty="0"/>
              <a:t> </a:t>
            </a:r>
            <a:r>
              <a:rPr lang="pt-PT" dirty="0" err="1"/>
              <a:t>Travel</a:t>
            </a:r>
            <a:r>
              <a:rPr lang="pt-PT" dirty="0"/>
              <a:t> </a:t>
            </a:r>
            <a:r>
              <a:rPr lang="pt-PT" dirty="0" err="1"/>
              <a:t>Agency</a:t>
            </a:r>
            <a:r>
              <a:rPr lang="pt-PT" dirty="0"/>
              <a:t> está bem posicionada para se destacar no mercado competitivo de viagens online e alcançar seus objetivos de negócios.</a:t>
            </a:r>
          </a:p>
        </p:txBody>
      </p:sp>
    </p:spTree>
    <p:extLst>
      <p:ext uri="{BB962C8B-B14F-4D97-AF65-F5344CB8AC3E}">
        <p14:creationId xmlns:p14="http://schemas.microsoft.com/office/powerpoint/2010/main" val="4222894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E34CBC-815C-7532-0B57-C992A7F59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Introdução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E6F050A-982B-A76E-75B6-D69165C3F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Este relatório apresenta um website desenvolvido sobre uma agência de viagens [</a:t>
            </a:r>
            <a:r>
              <a:rPr lang="pt-PT" dirty="0" err="1"/>
              <a:t>Pedro’s</a:t>
            </a:r>
            <a:r>
              <a:rPr lang="pt-PT" dirty="0"/>
              <a:t> </a:t>
            </a:r>
            <a:r>
              <a:rPr lang="pt-PT" dirty="0" err="1"/>
              <a:t>Travel</a:t>
            </a:r>
            <a:r>
              <a:rPr lang="pt-PT" dirty="0"/>
              <a:t> </a:t>
            </a:r>
            <a:r>
              <a:rPr lang="pt-PT" dirty="0" err="1"/>
              <a:t>Agency</a:t>
            </a:r>
            <a:r>
              <a:rPr lang="pt-PT" dirty="0"/>
              <a:t>]. Com foco na experiência do usuário e acessibilidade, este documento destaca os principais aspetos do site, desde o design até a funcionalidade. Exploraremos como cada elemento foi concebido para proporcionar uma experiência excecional aos visitantes, refletindo o compromisso da agência com a excelência no atendimento ao cliente e na oferta de destinos inspiradores.</a:t>
            </a:r>
          </a:p>
        </p:txBody>
      </p:sp>
    </p:spTree>
    <p:extLst>
      <p:ext uri="{BB962C8B-B14F-4D97-AF65-F5344CB8AC3E}">
        <p14:creationId xmlns:p14="http://schemas.microsoft.com/office/powerpoint/2010/main" val="278879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846C1E-BC8E-4455-3F2A-338C47EB6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 do projeto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EA66D05-3BBC-3C54-AE0D-7CE63C662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O objetivo principal deste projeto foi desenvolver um website moderno e funcional, com o intuito de proporcionar aos clientes uma plataforma intuitiva e inspiradora para explorar destinos ao redor do mundo. O foco estava na criação de uma experiência online que refletisse a expertise da agência, valores e o seu compromisso em oferecer serviços de alta qualidade. Além disso, o projeto visava aumentar a visibilidade da agência no mercado digital e fortalecer sua presença online como um ponto de referência confiável para viagens e turismo.</a:t>
            </a:r>
          </a:p>
        </p:txBody>
      </p:sp>
    </p:spTree>
    <p:extLst>
      <p:ext uri="{BB962C8B-B14F-4D97-AF65-F5344CB8AC3E}">
        <p14:creationId xmlns:p14="http://schemas.microsoft.com/office/powerpoint/2010/main" val="1553578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C853C9-2C12-2657-C9BE-E15D45E4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Público-Alvo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22C7845-845B-55BB-CC4A-948E87692C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PT" dirty="0"/>
              <a:t>O website foi projetado para atender a um público diversificado, composto por viajantes de todas as idades e interesses. Desde famílias à procura de férias memoráveis até viajantes individuais que procuram aventuras únicas. O site é destinado para pessoas que valorizam experiências de viagem autênticas, serviço de qualidade e destinos inspiradores.</a:t>
            </a:r>
          </a:p>
          <a:p>
            <a:endParaRPr lang="pt-PT" dirty="0"/>
          </a:p>
          <a:p>
            <a:r>
              <a:rPr lang="pt-PT" dirty="0"/>
              <a:t>Além disso, o website visa atrair tanto viajantes experientes que procuram novos destinos quanto aqueles que estão a planear a sua primeira grande aventura. Com uma abordagem amigável e informativa, o site pretende atender às necessidades de diferentes perfis de clientes, oferecendo informações detalhadas sobre destinos, pacotes de viagem personalizados e suporte especializado para garantir uma experiência de viagem memorável e sem complicações.</a:t>
            </a:r>
          </a:p>
          <a:p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43024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2FB18C-E66D-3346-77F7-73FBDFCE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Decisões de design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AC4CE2E-1924-58A1-8EB9-B9674FCE24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PT" b="1" dirty="0"/>
              <a:t>Design Responsivo: </a:t>
            </a:r>
            <a:r>
              <a:rPr lang="pt-PT" dirty="0"/>
              <a:t>O website é adaptável a diferentes dispositivos para garantir uma experiência consistente.</a:t>
            </a:r>
          </a:p>
          <a:p>
            <a:endParaRPr lang="pt-PT" dirty="0"/>
          </a:p>
          <a:p>
            <a:r>
              <a:rPr lang="pt-PT" b="1" dirty="0"/>
              <a:t>Navegação Intuitiva: </a:t>
            </a:r>
            <a:r>
              <a:rPr lang="pt-PT" dirty="0"/>
              <a:t>Uma navegação simples e uma barra de pesquisa eficiente facilitam a localização de informações.</a:t>
            </a:r>
          </a:p>
          <a:p>
            <a:endParaRPr lang="pt-PT" dirty="0"/>
          </a:p>
          <a:p>
            <a:r>
              <a:rPr lang="pt-PT" b="1" dirty="0"/>
              <a:t>Imagens Inspiradoras: </a:t>
            </a:r>
            <a:r>
              <a:rPr lang="pt-PT" dirty="0"/>
              <a:t>Fotografias de alta qualidade são usadas para transmitir a essência dos destinos.</a:t>
            </a:r>
          </a:p>
          <a:p>
            <a:endParaRPr lang="pt-PT" dirty="0"/>
          </a:p>
          <a:p>
            <a:r>
              <a:rPr lang="pt-PT" b="1" dirty="0"/>
              <a:t>Apelo Visual: </a:t>
            </a:r>
            <a:r>
              <a:rPr lang="pt-PT" dirty="0"/>
              <a:t>Um conjunto de cores atraente e elementos visuais refletem a identidade da marca.</a:t>
            </a:r>
          </a:p>
          <a:p>
            <a:endParaRPr lang="pt-PT" dirty="0"/>
          </a:p>
          <a:p>
            <a:r>
              <a:rPr lang="pt-PT" b="1" dirty="0"/>
              <a:t>Experiência do Usuário: </a:t>
            </a:r>
            <a:r>
              <a:rPr lang="pt-PT" dirty="0"/>
              <a:t>O foco é em layouts limpos, tipografia legível e botões de chamada para ações estratégicas para uma experiência positiva no site.</a:t>
            </a:r>
          </a:p>
        </p:txBody>
      </p:sp>
    </p:spTree>
    <p:extLst>
      <p:ext uri="{BB962C8B-B14F-4D97-AF65-F5344CB8AC3E}">
        <p14:creationId xmlns:p14="http://schemas.microsoft.com/office/powerpoint/2010/main" val="1343927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7DA10D-4C84-182A-BF0A-1A59B161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Testes de usabilidade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87A81740-4CF4-9194-2228-D1575456D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t-PT" b="1" dirty="0"/>
              <a:t>Testes de Navegação: </a:t>
            </a:r>
            <a:r>
              <a:rPr lang="pt-PT" dirty="0"/>
              <a:t>Avaliaram a facilidade de encontrar informações e concluir tarefas.</a:t>
            </a:r>
          </a:p>
          <a:p>
            <a:endParaRPr lang="pt-PT" dirty="0"/>
          </a:p>
          <a:p>
            <a:r>
              <a:rPr lang="pt-PT" b="1" dirty="0"/>
              <a:t>Testes de Protótipos: </a:t>
            </a:r>
            <a:r>
              <a:rPr lang="pt-PT" dirty="0"/>
              <a:t>Obtiveram feedback sobre a organização das informações e o layout das páginas.</a:t>
            </a:r>
          </a:p>
          <a:p>
            <a:endParaRPr lang="pt-PT" dirty="0"/>
          </a:p>
          <a:p>
            <a:r>
              <a:rPr lang="pt-PT" b="1" dirty="0"/>
              <a:t>Testes de Acessibilidade: </a:t>
            </a:r>
            <a:r>
              <a:rPr lang="pt-PT" dirty="0"/>
              <a:t>Garantiram que o site fosse utilizável por pessoas com diferentes capacidades.</a:t>
            </a:r>
          </a:p>
          <a:p>
            <a:endParaRPr lang="pt-PT" dirty="0"/>
          </a:p>
          <a:p>
            <a:r>
              <a:rPr lang="pt-PT" b="1" dirty="0"/>
              <a:t>Testes de Desempenho: </a:t>
            </a:r>
            <a:r>
              <a:rPr lang="pt-PT" dirty="0"/>
              <a:t>Verificaram o tempo de carregamento e a fluidez da experiência do usuário.</a:t>
            </a:r>
          </a:p>
          <a:p>
            <a:endParaRPr lang="pt-PT" dirty="0"/>
          </a:p>
          <a:p>
            <a:r>
              <a:rPr lang="pt-PT" b="1" dirty="0"/>
              <a:t>Feedback do Usuário em Tempo Real: </a:t>
            </a:r>
            <a:r>
              <a:rPr lang="pt-PT" dirty="0"/>
              <a:t>Implementaram um sistema para recolher feedback dos usuários durante a navegação.</a:t>
            </a:r>
          </a:p>
        </p:txBody>
      </p:sp>
    </p:spTree>
    <p:extLst>
      <p:ext uri="{BB962C8B-B14F-4D97-AF65-F5344CB8AC3E}">
        <p14:creationId xmlns:p14="http://schemas.microsoft.com/office/powerpoint/2010/main" val="3499521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542125-B40A-0334-F45B-CF614C93C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do Website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AFAD5B2-4C42-6106-80FA-1C7547458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317" y="2829232"/>
            <a:ext cx="6095999" cy="304062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B6BA628D-0128-DF3D-EB38-84379C1301EC}"/>
              </a:ext>
            </a:extLst>
          </p:cNvPr>
          <p:cNvSpPr txBox="1"/>
          <p:nvPr/>
        </p:nvSpPr>
        <p:spPr>
          <a:xfrm>
            <a:off x="6577780" y="2829232"/>
            <a:ext cx="52504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600" b="1" dirty="0"/>
              <a:t>Cabeçalho: </a:t>
            </a:r>
            <a:r>
              <a:rPr lang="pt-PT" sz="1600" dirty="0"/>
              <a:t>No topo da página, há o nome e o logotipo da Agência de Viagens e um menu de navegação. O menu</a:t>
            </a:r>
          </a:p>
          <a:p>
            <a:r>
              <a:rPr lang="pt-PT" sz="1600" dirty="0"/>
              <a:t>contém as opções “</a:t>
            </a:r>
            <a:r>
              <a:rPr lang="pt-PT" sz="1600" dirty="0" err="1"/>
              <a:t>Home</a:t>
            </a:r>
            <a:r>
              <a:rPr lang="pt-PT" sz="1600" dirty="0"/>
              <a:t>", “Reserva", “Destinos", “Serviços“, “Galeria” e “Sobre Nós", cada uma sendo um link para uma página específica do site.</a:t>
            </a:r>
          </a:p>
          <a:p>
            <a:r>
              <a:rPr lang="pt-PT" sz="1600" b="1" dirty="0"/>
              <a:t>Barra de Navegação: </a:t>
            </a:r>
            <a:r>
              <a:rPr lang="pt-PT" sz="1600" dirty="0"/>
              <a:t>Essa barra permite que os utilizadores acedam rapidamente a diferentes páginas do site. </a:t>
            </a:r>
          </a:p>
          <a:p>
            <a:r>
              <a:rPr lang="pt-PT" sz="1600" b="1" dirty="0"/>
              <a:t>“Reserve um lugar!”: </a:t>
            </a:r>
            <a:r>
              <a:rPr lang="pt-PT" sz="1600" dirty="0"/>
              <a:t>Este botão permite ao utilizador aceder rapidamente ao questionário que faz as reservas das viagens.</a:t>
            </a:r>
            <a:endParaRPr lang="pt-PT" sz="1600" b="1" dirty="0"/>
          </a:p>
          <a:p>
            <a:endParaRPr lang="pt-PT" sz="1200" dirty="0"/>
          </a:p>
        </p:txBody>
      </p:sp>
    </p:spTree>
    <p:extLst>
      <p:ext uri="{BB962C8B-B14F-4D97-AF65-F5344CB8AC3E}">
        <p14:creationId xmlns:p14="http://schemas.microsoft.com/office/powerpoint/2010/main" val="2474206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AEFD1A-579E-7415-B055-697A8AE0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do Website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8740483-773F-1FC2-EA8A-110448174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12" y="3028026"/>
            <a:ext cx="6096000" cy="304290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D59EFAF-51EB-AB70-DC08-BB8A09A5C932}"/>
              </a:ext>
            </a:extLst>
          </p:cNvPr>
          <p:cNvSpPr txBox="1"/>
          <p:nvPr/>
        </p:nvSpPr>
        <p:spPr>
          <a:xfrm>
            <a:off x="6558117" y="3814606"/>
            <a:ext cx="54470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Nesta página temos a secção de responder ao questionário de modo a preencher a informação para concluir a reserva de uma viagem, selecionando o destino, o número de pessoas, as datas de ida e de volta e informações adicionais.</a:t>
            </a:r>
          </a:p>
        </p:txBody>
      </p:sp>
    </p:spTree>
    <p:extLst>
      <p:ext uri="{BB962C8B-B14F-4D97-AF65-F5344CB8AC3E}">
        <p14:creationId xmlns:p14="http://schemas.microsoft.com/office/powerpoint/2010/main" val="1514308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FB45AD-3E6E-60B0-904E-D195FFB7D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Estrutura do Website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647AC37-3F74-9DC6-F165-33204EC51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17" y="2584264"/>
            <a:ext cx="4712791" cy="3801787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B108E72-6BF5-9EFE-9467-B6532BFB6554}"/>
              </a:ext>
            </a:extLst>
          </p:cNvPr>
          <p:cNvSpPr txBox="1"/>
          <p:nvPr/>
        </p:nvSpPr>
        <p:spPr>
          <a:xfrm>
            <a:off x="5510726" y="3469494"/>
            <a:ext cx="61555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/>
              <a:t>Seguindo para a página dos destinos, damos a conhecer ao utilizador os destinos que recomendamos e informações sobre cada destino, incluindo o preço base. Selecionando a opção de “Reserve agora”, o usuário vai ser reencaminhado para o questionário que faz os clientes fornecer os dados necessários para a reserva da viagem e a confirmação da mesma</a:t>
            </a:r>
          </a:p>
        </p:txBody>
      </p:sp>
    </p:spTree>
    <p:extLst>
      <p:ext uri="{BB962C8B-B14F-4D97-AF65-F5344CB8AC3E}">
        <p14:creationId xmlns:p14="http://schemas.microsoft.com/office/powerpoint/2010/main" val="339909205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Custom 101">
      <a:dk1>
        <a:sysClr val="windowText" lastClr="000000"/>
      </a:dk1>
      <a:lt1>
        <a:sysClr val="window" lastClr="FFFFFF"/>
      </a:lt1>
      <a:dk2>
        <a:srgbClr val="463443"/>
      </a:dk2>
      <a:lt2>
        <a:srgbClr val="F3F0E9"/>
      </a:lt2>
      <a:accent1>
        <a:srgbClr val="D45E5E"/>
      </a:accent1>
      <a:accent2>
        <a:srgbClr val="D49D8C"/>
      </a:accent2>
      <a:accent3>
        <a:srgbClr val="BF873A"/>
      </a:accent3>
      <a:accent4>
        <a:srgbClr val="C05050"/>
      </a:accent4>
      <a:accent5>
        <a:srgbClr val="A89F68"/>
      </a:accent5>
      <a:accent6>
        <a:srgbClr val="8F6B8A"/>
      </a:accent6>
      <a:hlink>
        <a:srgbClr val="D75681"/>
      </a:hlink>
      <a:folHlink>
        <a:srgbClr val="6C9D92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1121</Words>
  <Application>Microsoft Office PowerPoint</Application>
  <PresentationFormat>Ecrã Panorâmico</PresentationFormat>
  <Paragraphs>63</Paragraphs>
  <Slides>14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9" baseType="lpstr">
      <vt:lpstr>Arial</vt:lpstr>
      <vt:lpstr>Avenir Next LT Pro</vt:lpstr>
      <vt:lpstr>Avenir Next LT Pro Light</vt:lpstr>
      <vt:lpstr>Georgia Pro Semibold</vt:lpstr>
      <vt:lpstr>RocaVTI</vt:lpstr>
      <vt:lpstr>Relatório trabalho ITW</vt:lpstr>
      <vt:lpstr>Introdução</vt:lpstr>
      <vt:lpstr>Objetivo do projeto</vt:lpstr>
      <vt:lpstr>Público-Alvo</vt:lpstr>
      <vt:lpstr>Decisões de design</vt:lpstr>
      <vt:lpstr>Testes de usabilidade</vt:lpstr>
      <vt:lpstr>Estrutura do Website</vt:lpstr>
      <vt:lpstr>Estrutura do Website</vt:lpstr>
      <vt:lpstr>Estrutura do Website</vt:lpstr>
      <vt:lpstr>Estrutura do Website</vt:lpstr>
      <vt:lpstr>Estrutura do Website</vt:lpstr>
      <vt:lpstr>Estrutura do Website</vt:lpstr>
      <vt:lpstr>Orçamento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Relatório trabalho ITW</dc:title>
  <dc:creator>Pedro Simões</dc:creator>
  <cp:lastModifiedBy>Pedro Simões</cp:lastModifiedBy>
  <cp:revision>1</cp:revision>
  <dcterms:created xsi:type="dcterms:W3CDTF">2024-05-28T19:08:57Z</dcterms:created>
  <dcterms:modified xsi:type="dcterms:W3CDTF">2024-05-28T20:06:31Z</dcterms:modified>
</cp:coreProperties>
</file>

<file path=docProps/thumbnail.jpeg>
</file>